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Lato"/>
      <p:regular r:id="rId25"/>
      <p:bold r:id="rId26"/>
      <p:italic r:id="rId27"/>
      <p:boldItalic r:id="rId28"/>
    </p:embeddedFont>
    <p:embeddedFont>
      <p:font typeface="Merriweather Medium"/>
      <p:regular r:id="rId29"/>
      <p:bold r:id="rId30"/>
      <p:italic r:id="rId31"/>
      <p:boldItalic r:id="rId32"/>
    </p:embeddedFont>
    <p:embeddedFont>
      <p:font typeface="Merriweather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7" roundtripDataSignature="AMtx7mhsRjsvgnJuvnMZdRFxlxffvqU0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erriweather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erriweatherMedium-italic.fntdata"/><Relationship Id="rId30" Type="http://schemas.openxmlformats.org/officeDocument/2006/relationships/font" Target="fonts/MerriweatherMedium-bold.fntdata"/><Relationship Id="rId11" Type="http://schemas.openxmlformats.org/officeDocument/2006/relationships/slide" Target="slides/slide6.xml"/><Relationship Id="rId33" Type="http://schemas.openxmlformats.org/officeDocument/2006/relationships/font" Target="fonts/Merriweather-regular.fntdata"/><Relationship Id="rId10" Type="http://schemas.openxmlformats.org/officeDocument/2006/relationships/slide" Target="slides/slide5.xml"/><Relationship Id="rId32" Type="http://schemas.openxmlformats.org/officeDocument/2006/relationships/font" Target="fonts/MerriweatherMedium-boldItalic.fntdata"/><Relationship Id="rId13" Type="http://schemas.openxmlformats.org/officeDocument/2006/relationships/slide" Target="slides/slide8.xml"/><Relationship Id="rId35" Type="http://schemas.openxmlformats.org/officeDocument/2006/relationships/font" Target="fonts/Merriweather-italic.fntdata"/><Relationship Id="rId12" Type="http://schemas.openxmlformats.org/officeDocument/2006/relationships/slide" Target="slides/slide7.xml"/><Relationship Id="rId34" Type="http://schemas.openxmlformats.org/officeDocument/2006/relationships/font" Target="fonts/Merriweather-bold.fntdata"/><Relationship Id="rId15" Type="http://schemas.openxmlformats.org/officeDocument/2006/relationships/slide" Target="slides/slide10.xml"/><Relationship Id="rId37" Type="http://customschemas.google.com/relationships/presentationmetadata" Target="metadata"/><Relationship Id="rId14" Type="http://schemas.openxmlformats.org/officeDocument/2006/relationships/slide" Target="slides/slide9.xml"/><Relationship Id="rId36" Type="http://schemas.openxmlformats.org/officeDocument/2006/relationships/font" Target="fonts/Merriweather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4083145aca_0_9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4083145aca_0_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870b1c430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3f870b1c43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877dec48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g3f877dec48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7bbc59034b_3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37bbc59034b_3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42c427193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g342c42719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42c427193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342c427193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42d6c3a4d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42d6c3a4d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bbc59034b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37bbc59034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42d6c3a4d7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g342d6c3a4d7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42c01774a4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342c01774a4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38cc2353e2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338cc2353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42d6c3a4d7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42d6c3a4d7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7bbc59034b_3_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37bbc59034b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34083145aca_0_90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g34083145aca_0_90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g34083145aca_0_90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g34083145aca_0_90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g34083145aca_0_90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g34083145aca_0_90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g34083145aca_0_908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g34083145aca_0_908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g34083145aca_0_90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g34083145aca_0_91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g34083145aca_0_91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g34083145aca_0_91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g34083145aca_0_91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g34083145aca_0_91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g34083145aca_0_91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g34083145aca_0_918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g34083145aca_0_9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4083145aca_0_958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" name="Google Shape;30;g34083145aca_0_95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g34083145aca_0_958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2" name="Google Shape;32;g34083145aca_0_958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3" name="Google Shape;33;g34083145aca_0_95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g34083145aca_0_95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g34083145aca_0_927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7" name="Google Shape;37;g34083145aca_0_927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g34083145aca_0_927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g34083145aca_0_927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g34083145aca_0_927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g34083145aca_0_927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" name="Google Shape;42;g34083145aca_0_9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g34083145aca_0_9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g34083145aca_0_92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4083145aca_0_9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" name="Google Shape;47;g34083145aca_0_93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g34083145aca_0_93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g34083145aca_0_93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083145aca_0_94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2" name="Google Shape;52;g34083145aca_0_94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4083145aca_0_94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" name="Google Shape;55;g34083145aca_0_945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" name="Google Shape;56;g34083145aca_0_94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g34083145aca_0_949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9" name="Google Shape;59;g34083145aca_0_949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g34083145aca_0_949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g34083145aca_0_949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g34083145aca_0_949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g34083145aca_0_94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" name="Google Shape;64;g34083145aca_0_949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g34083145aca_0_94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4083145aca_0_965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g34083145aca_0_96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g34083145aca_0_96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g34083145aca_0_96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g34083145aca_0_96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g34083145aca_0_96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g34083145aca_0_96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g34083145aca_0_96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g34083145aca_0_968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g34083145aca_0_968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g34083145aca_0_96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4083145aca_0_97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4083145aca_0_90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g34083145aca_0_90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g34083145aca_0_90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vicepresident.f15@atlantacricketleague.org" TargetMode="External"/><Relationship Id="rId4" Type="http://schemas.openxmlformats.org/officeDocument/2006/relationships/hyperlink" Target="mailto:secretary@atlantacricketleague.org" TargetMode="External"/><Relationship Id="rId9" Type="http://schemas.openxmlformats.org/officeDocument/2006/relationships/image" Target="../media/image1.png"/><Relationship Id="rId5" Type="http://schemas.openxmlformats.org/officeDocument/2006/relationships/hyperlink" Target="mailto:treasurer@atlantacricketleague.org" TargetMode="External"/><Relationship Id="rId6" Type="http://schemas.openxmlformats.org/officeDocument/2006/relationships/hyperlink" Target="mailto:scores@atlantacricketleague.org" TargetMode="External"/><Relationship Id="rId7" Type="http://schemas.openxmlformats.org/officeDocument/2006/relationships/hyperlink" Target="mailto:scheduling@atlantacricketleague.org" TargetMode="External"/><Relationship Id="rId8" Type="http://schemas.openxmlformats.org/officeDocument/2006/relationships/hyperlink" Target="mailto:scheduling@atlantacricketleague.or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>
            <p:ph type="ctrTitle"/>
          </p:nvPr>
        </p:nvSpPr>
        <p:spPr>
          <a:xfrm>
            <a:off x="549925" y="1734175"/>
            <a:ext cx="8365500" cy="10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000">
                <a:latin typeface="Merriweather"/>
                <a:ea typeface="Merriweather"/>
                <a:cs typeface="Merriweather"/>
                <a:sym typeface="Merriweather"/>
              </a:rPr>
              <a:t>CADOL GROUP ACL 2026 </a:t>
            </a:r>
            <a:endParaRPr b="1" sz="4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000">
                <a:latin typeface="Merriweather"/>
                <a:ea typeface="Merriweather"/>
                <a:cs typeface="Merriweather"/>
                <a:sym typeface="Merriweather"/>
              </a:rPr>
              <a:t>Charity Super Bash</a:t>
            </a:r>
            <a:endParaRPr b="1" sz="4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000">
                <a:latin typeface="Merriweather"/>
                <a:ea typeface="Merriweather"/>
                <a:cs typeface="Merriweather"/>
                <a:sym typeface="Merriweather"/>
              </a:rPr>
              <a:t>Captains Meeting</a:t>
            </a:r>
            <a:br>
              <a:rPr b="1" lang="en">
                <a:latin typeface="Merriweather"/>
                <a:ea typeface="Merriweather"/>
                <a:cs typeface="Merriweather"/>
                <a:sym typeface="Merriweather"/>
              </a:rPr>
            </a:b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063" y="107314"/>
            <a:ext cx="1709653" cy="1573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4083145aca_0_980"/>
          <p:cNvSpPr txBox="1"/>
          <p:nvPr>
            <p:ph type="title"/>
          </p:nvPr>
        </p:nvSpPr>
        <p:spPr>
          <a:xfrm>
            <a:off x="1560975" y="305471"/>
            <a:ext cx="74319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b="1" lang="en" sz="3000">
                <a:latin typeface="Merriweather"/>
                <a:ea typeface="Merriweather"/>
                <a:cs typeface="Merriweather"/>
                <a:sym typeface="Merriweather"/>
              </a:rPr>
              <a:t>Agenda</a:t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92" name="Google Shape;92;g34083145aca_0_9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Google Shape;93;g34083145aca_0_980"/>
          <p:cNvGrpSpPr/>
          <p:nvPr/>
        </p:nvGrpSpPr>
        <p:grpSpPr>
          <a:xfrm>
            <a:off x="988025" y="1257406"/>
            <a:ext cx="7958050" cy="3732748"/>
            <a:chOff x="988025" y="1257406"/>
            <a:chExt cx="7958050" cy="3732748"/>
          </a:xfrm>
        </p:grpSpPr>
        <p:sp>
          <p:nvSpPr>
            <p:cNvPr id="94" name="Google Shape;94;g34083145aca_0_980"/>
            <p:cNvSpPr txBox="1"/>
            <p:nvPr/>
          </p:nvSpPr>
          <p:spPr>
            <a:xfrm>
              <a:off x="988025" y="1257406"/>
              <a:ext cx="4394700" cy="358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683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Merriweather Medium"/>
                <a:buChar char="❏"/>
              </a:pPr>
              <a:r>
                <a:rPr b="0" i="0" lang="en" sz="22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Welcome</a:t>
              </a:r>
              <a:endParaRPr b="0" i="0" sz="22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683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Merriweather Medium"/>
                <a:buChar char="❏"/>
              </a:pPr>
              <a:r>
                <a:rPr b="0" i="0" lang="en" sz="22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Sponsor Intro</a:t>
              </a:r>
              <a:endParaRPr b="0" i="0" sz="22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683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Merriweather Medium"/>
                <a:buChar char="❏"/>
              </a:pPr>
              <a:r>
                <a:rPr b="0" i="0" lang="en" sz="22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Tournament Format</a:t>
              </a:r>
              <a:endParaRPr b="0" i="0" sz="22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683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Merriweather Medium"/>
                <a:buChar char="❏"/>
              </a:pPr>
              <a:r>
                <a:rPr b="0" i="0" lang="en" sz="22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Playoff Format</a:t>
              </a:r>
              <a:endParaRPr b="0" i="0" sz="22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683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Merriweather Medium"/>
                <a:buChar char="❏"/>
              </a:pPr>
              <a:r>
                <a:rPr b="0" i="0" lang="en" sz="22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Rules</a:t>
              </a:r>
              <a:endParaRPr b="0" i="0" sz="22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683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Merriweather Medium"/>
                <a:buChar char="❏"/>
              </a:pPr>
              <a:r>
                <a:rPr b="0" i="0" lang="en" sz="22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Rain Rules</a:t>
              </a:r>
              <a:endParaRPr b="0" i="0" sz="22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</p:txBody>
        </p:sp>
        <p:sp>
          <p:nvSpPr>
            <p:cNvPr id="95" name="Google Shape;95;g34083145aca_0_980"/>
            <p:cNvSpPr txBox="1"/>
            <p:nvPr/>
          </p:nvSpPr>
          <p:spPr>
            <a:xfrm>
              <a:off x="5218275" y="1261454"/>
              <a:ext cx="3727800" cy="37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556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Merriweather Medium"/>
                <a:buChar char="❏"/>
              </a:pPr>
              <a:r>
                <a:rPr b="0" i="0" lang="en" sz="20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Captain Responsibilities</a:t>
              </a:r>
              <a:endParaRPr b="0" i="0" sz="20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556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Merriweather Medium"/>
                <a:buChar char="❏"/>
              </a:pPr>
              <a:r>
                <a:rPr b="0" i="0" lang="en" sz="20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Important Dates</a:t>
              </a:r>
              <a:endParaRPr b="0" i="0" sz="20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556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Merriweather Medium"/>
                <a:buChar char="❏"/>
              </a:pPr>
              <a:r>
                <a:rPr b="0" i="0" lang="en" sz="20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Communication</a:t>
              </a:r>
              <a:endParaRPr b="0" i="0" sz="20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556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Merriweather Medium"/>
                <a:buChar char="❏"/>
              </a:pPr>
              <a:r>
                <a:rPr b="0" i="0" lang="en" sz="20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Code of Conduct</a:t>
              </a:r>
              <a:endParaRPr b="0" i="0" sz="20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556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Merriweather Medium"/>
                <a:buChar char="❏"/>
              </a:pPr>
              <a:r>
                <a:rPr b="0" i="0" lang="en" sz="20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Umpiring </a:t>
              </a:r>
              <a:endParaRPr b="0" i="0" sz="20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556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Merriweather Medium"/>
                <a:buChar char="❏"/>
              </a:pPr>
              <a:r>
                <a:rPr b="0" i="0" lang="en" sz="20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Q/A</a:t>
              </a:r>
              <a:endParaRPr b="0" i="0" sz="20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  <a:p>
              <a:pPr indent="-3556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Merriweather Medium"/>
                <a:buChar char="❏"/>
              </a:pPr>
              <a:r>
                <a:rPr b="0" i="0" lang="en" sz="2000" u="none" cap="none" strike="noStrike">
                  <a:solidFill>
                    <a:schemeClr val="lt1"/>
                  </a:solidFill>
                  <a:latin typeface="Merriweather Medium"/>
                  <a:ea typeface="Merriweather Medium"/>
                  <a:cs typeface="Merriweather Medium"/>
                  <a:sym typeface="Merriweather Medium"/>
                </a:rPr>
                <a:t>Draws</a:t>
              </a:r>
              <a:endParaRPr b="0" i="0" sz="20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870b1c430_0_1"/>
          <p:cNvSpPr txBox="1"/>
          <p:nvPr>
            <p:ph type="ctrTitle"/>
          </p:nvPr>
        </p:nvSpPr>
        <p:spPr>
          <a:xfrm>
            <a:off x="1153450" y="318650"/>
            <a:ext cx="7602300" cy="46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" sz="2200">
                <a:latin typeface="Arial"/>
                <a:ea typeface="Arial"/>
                <a:cs typeface="Arial"/>
                <a:sym typeface="Arial"/>
              </a:rPr>
              <a:t>CADOL GROUP</a:t>
            </a:r>
            <a:endParaRPr b="1"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600">
                <a:latin typeface="Arial"/>
                <a:ea typeface="Arial"/>
                <a:cs typeface="Arial"/>
                <a:sym typeface="Arial"/>
              </a:rPr>
              <a:t>ACL 2026 Charity SuperBash – Tournament Sponsor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Proud Tournament Sponsor of ACL 2026 Charity SuperBash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Welcome to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CADOL Group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as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Tournament Sponsor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for the 2026 SuperBash.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CADOL ACL partnership and support will play an important role in creating a successful and memorable tournament experience for our players, captains, families, and supporters.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●"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CADOL Group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founded by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Mr.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Subhash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 Reddy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focuses on premium real estate opportunities in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Hyderabad, India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designed for: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○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Long-term wealth creation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○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Family prosperity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○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Building a stronger financial legacy for future generations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Beyond business, Mr. 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Subhash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Reddy gives back to society through the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S R Foundation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supporting initiatives in: Education, Healthcare, Village development and Communities in need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We sincerely thank CADOL Group and Mr. Subaash Reddy for supporting ACL 2026 SuperBash and the ACL community.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CADOL Group | Premium Real Estate Opportunities</a:t>
            </a:r>
            <a:br>
              <a:rPr b="1" lang="en" sz="1100">
                <a:latin typeface="Arial"/>
                <a:ea typeface="Arial"/>
                <a:cs typeface="Arial"/>
                <a:sym typeface="Arial"/>
              </a:rPr>
            </a:br>
            <a:r>
              <a:rPr lang="en" sz="1100">
                <a:latin typeface="Arial"/>
                <a:ea typeface="Arial"/>
                <a:cs typeface="Arial"/>
                <a:sym typeface="Arial"/>
              </a:rPr>
              <a:t>📞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Contact: 561-221-5166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4200"/>
              <a:buNone/>
            </a:pPr>
            <a:r>
              <a:t/>
            </a:r>
            <a:endParaRPr sz="10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 sz="2600">
              <a:latin typeface="Merriweather Medium"/>
              <a:ea typeface="Merriweather Medium"/>
              <a:cs typeface="Merriweather Medium"/>
              <a:sym typeface="Merriweather Medium"/>
            </a:endParaRPr>
          </a:p>
        </p:txBody>
      </p:sp>
      <p:pic>
        <p:nvPicPr>
          <p:cNvPr id="101" name="Google Shape;101;g3f870b1c430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72" y="53656"/>
            <a:ext cx="1036400" cy="95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g3f870b1c430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70225" y="18075"/>
            <a:ext cx="1564777" cy="104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877dec48c_0_1"/>
          <p:cNvSpPr txBox="1"/>
          <p:nvPr>
            <p:ph type="title"/>
          </p:nvPr>
        </p:nvSpPr>
        <p:spPr>
          <a:xfrm>
            <a:off x="1576875" y="248200"/>
            <a:ext cx="74319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b="1" lang="en" sz="3000">
                <a:latin typeface="Merriweather"/>
                <a:ea typeface="Merriweather"/>
                <a:cs typeface="Merriweather"/>
                <a:sym typeface="Merriweather"/>
              </a:rPr>
              <a:t>Tournament Format</a:t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08" name="Google Shape;108;g3f877dec48c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3f877dec48c_0_1"/>
          <p:cNvSpPr txBox="1"/>
          <p:nvPr/>
        </p:nvSpPr>
        <p:spPr>
          <a:xfrm>
            <a:off x="1612525" y="1094337"/>
            <a:ext cx="7006800" cy="28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riweather Medium"/>
              <a:buChar char="❏"/>
            </a:pPr>
            <a:r>
              <a:rPr b="0" i="0" lang="en" sz="22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F15 League Super Bash </a:t>
            </a:r>
            <a:r>
              <a:rPr b="1" i="0" lang="en" sz="22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Saturday</a:t>
            </a:r>
            <a:r>
              <a:rPr b="0" i="0" lang="en" sz="22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 and </a:t>
            </a:r>
            <a:r>
              <a:rPr b="1" i="0" lang="en" sz="22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Sunday</a:t>
            </a:r>
            <a:endParaRPr b="1" i="0" sz="22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92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riweather Medium"/>
              <a:buChar char="○"/>
            </a:pPr>
            <a:r>
              <a:rPr b="0" i="0" lang="en" sz="19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Total of 45 teams</a:t>
            </a:r>
            <a:endParaRPr b="0" i="0" sz="19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492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riweather Medium"/>
              <a:buChar char="○"/>
            </a:pPr>
            <a:r>
              <a:rPr b="0" i="0" lang="en" sz="19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Group of 5 teams per pool, total 9 pools</a:t>
            </a:r>
            <a:endParaRPr b="0" i="0" sz="19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492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riweather Medium"/>
              <a:buChar char="○"/>
            </a:pPr>
            <a:r>
              <a:rPr b="0" i="0" lang="en" sz="19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4 round robin games, followed by playoff</a:t>
            </a:r>
            <a:r>
              <a:rPr lang="en" sz="1900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s</a:t>
            </a:r>
            <a:endParaRPr b="0" i="0" sz="19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683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riweather Medium"/>
              <a:buChar char="○"/>
            </a:pPr>
            <a:r>
              <a:rPr b="0" i="0" lang="en" sz="19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15 overs for F15 SB (6 balls over)</a:t>
            </a:r>
            <a:endParaRPr b="0" i="0" sz="19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492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riweather Medium"/>
              <a:buChar char="○"/>
            </a:pPr>
            <a:r>
              <a:rPr lang="en" sz="1900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Super sub allow (can either bat or bowl, not both)</a:t>
            </a:r>
            <a:endParaRPr sz="1900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7bbc59034b_3_22"/>
          <p:cNvSpPr txBox="1"/>
          <p:nvPr>
            <p:ph type="title"/>
          </p:nvPr>
        </p:nvSpPr>
        <p:spPr>
          <a:xfrm>
            <a:off x="1576875" y="248200"/>
            <a:ext cx="74319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b="1" lang="en" sz="3000">
                <a:latin typeface="Merriweather"/>
                <a:ea typeface="Merriweather"/>
                <a:cs typeface="Merriweather"/>
                <a:sym typeface="Merriweather"/>
              </a:rPr>
              <a:t>Playoff Format for F15</a:t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15" name="Google Shape;115;g37bbc59034b_3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7bbc59034b_3_22"/>
          <p:cNvSpPr txBox="1"/>
          <p:nvPr/>
        </p:nvSpPr>
        <p:spPr>
          <a:xfrm>
            <a:off x="776605" y="1495626"/>
            <a:ext cx="82104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 Medium"/>
              <a:buChar char="❏"/>
            </a:pPr>
            <a:r>
              <a:rPr b="0" i="0" lang="en" sz="18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Top 2 teams from each pool will qualify for playoffs.</a:t>
            </a:r>
            <a:endParaRPr b="0" i="0" sz="18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 Medium"/>
              <a:buChar char="❏"/>
            </a:pPr>
            <a:r>
              <a:rPr b="0" i="0" lang="en" sz="18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Top teams from each pool will take ranks 1 to 9 and 2nd placed teams will take ranks 10 to 18 based (Points &amp; NRR).</a:t>
            </a:r>
            <a:endParaRPr b="0" i="0" sz="18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 Medium"/>
              <a:buChar char="❏"/>
            </a:pPr>
            <a:r>
              <a:rPr b="0" i="0" lang="en" sz="18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Teams ranked 1</a:t>
            </a:r>
            <a:r>
              <a:rPr lang="en" sz="1800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5</a:t>
            </a:r>
            <a:r>
              <a:rPr b="0" i="0" lang="en" sz="18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 to </a:t>
            </a:r>
            <a:r>
              <a:rPr lang="en" sz="1800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18</a:t>
            </a:r>
            <a:r>
              <a:rPr b="0" i="0" lang="en" sz="18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 will play Qualifiers for Pre-Quarters, and the winners will take the ranks from 1</a:t>
            </a:r>
            <a:r>
              <a:rPr lang="en" sz="1800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5</a:t>
            </a:r>
            <a:r>
              <a:rPr b="0" i="0" lang="en" sz="18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 to 16.</a:t>
            </a:r>
            <a:endParaRPr b="0" i="0" sz="18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429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riweather Medium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Followed by PQF -&gt; QF -&gt; SF -&gt; Final.</a:t>
            </a:r>
            <a:endParaRPr b="0" i="0" sz="18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riweather Medium"/>
              <a:buChar char="❏"/>
            </a:pPr>
            <a:r>
              <a:rPr b="0" i="0" lang="en" sz="18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PQF Qualifier &amp; PQF will be played back to back on same weekend</a:t>
            </a:r>
            <a:r>
              <a:rPr b="0" i="0" lang="en" sz="17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.</a:t>
            </a:r>
            <a:endParaRPr b="0" i="0" sz="20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42c4271935_0_0"/>
          <p:cNvSpPr txBox="1"/>
          <p:nvPr>
            <p:ph type="title"/>
          </p:nvPr>
        </p:nvSpPr>
        <p:spPr>
          <a:xfrm>
            <a:off x="1567825" y="537475"/>
            <a:ext cx="74319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b="1" lang="en" sz="3000">
                <a:latin typeface="Merriweather"/>
                <a:ea typeface="Merriweather"/>
                <a:cs typeface="Merriweather"/>
                <a:sym typeface="Merriweather"/>
              </a:rPr>
              <a:t>Rules</a:t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22" name="Google Shape;122;g342c427193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342c4271935_0_0"/>
          <p:cNvSpPr txBox="1"/>
          <p:nvPr/>
        </p:nvSpPr>
        <p:spPr>
          <a:xfrm>
            <a:off x="1424475" y="1040390"/>
            <a:ext cx="70470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riweather"/>
              <a:buChar char="❏"/>
            </a:pPr>
            <a:r>
              <a:rPr b="0" i="0" lang="en" sz="19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 player can only play for one team in the Super bash league, either in T20SB or F15SB. Strict action will be taken in case of violation.</a:t>
            </a:r>
            <a:endParaRPr b="0" i="0" sz="19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riweather"/>
              <a:buChar char="❏"/>
            </a:pPr>
            <a:r>
              <a:rPr b="0" i="0" lang="en" sz="20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Playoff Eligibility: A player needs to play at least in 1 game of a team’s eligible matches in league stage.</a:t>
            </a:r>
            <a:endParaRPr b="0" i="0" sz="20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"/>
              <a:buChar char="❏"/>
            </a:pPr>
            <a:r>
              <a:rPr b="0" i="0" lang="en" sz="20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Additional player fee of $25 / player applies after 18 players in F15.</a:t>
            </a:r>
            <a:endParaRPr b="0" i="0" sz="20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42c4271935_0_6"/>
          <p:cNvSpPr txBox="1"/>
          <p:nvPr>
            <p:ph type="title"/>
          </p:nvPr>
        </p:nvSpPr>
        <p:spPr>
          <a:xfrm>
            <a:off x="1576875" y="248200"/>
            <a:ext cx="74319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b="1" lang="en" sz="3000">
                <a:latin typeface="Merriweather"/>
                <a:ea typeface="Merriweather"/>
                <a:cs typeface="Merriweather"/>
                <a:sym typeface="Merriweather"/>
              </a:rPr>
              <a:t>Rain Rules</a:t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29" name="Google Shape;129;g342c4271935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342c4271935_0_6"/>
          <p:cNvSpPr txBox="1"/>
          <p:nvPr/>
        </p:nvSpPr>
        <p:spPr>
          <a:xfrm>
            <a:off x="960950" y="1536325"/>
            <a:ext cx="7674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"/>
              <a:buChar char="❏"/>
            </a:pPr>
            <a:r>
              <a:rPr b="0" i="0" lang="en" sz="20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ACL plans to reschedule all washed out or rained out matches.</a:t>
            </a:r>
            <a:endParaRPr b="0" i="0" sz="20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"/>
              <a:buChar char="○"/>
            </a:pPr>
            <a:r>
              <a:rPr b="0" i="0" lang="en" sz="20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Rescheduled matches will be reduced overs (10 overs).</a:t>
            </a:r>
            <a:endParaRPr b="0" i="0" sz="20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795"/>
              </a:spcAft>
              <a:buClr>
                <a:schemeClr val="lt1"/>
              </a:buClr>
              <a:buSzPts val="2000"/>
              <a:buFont typeface="Merriweather"/>
              <a:buChar char="❏"/>
            </a:pPr>
            <a:r>
              <a:rPr b="0" i="0" lang="en" sz="20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DLS to be implemented for Interrupted F15 games - Minimum 5 overs in 2nd innings.</a:t>
            </a:r>
            <a:endParaRPr b="0" i="0" sz="20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42d6c3a4d7_1_0"/>
          <p:cNvSpPr txBox="1"/>
          <p:nvPr>
            <p:ph type="title"/>
          </p:nvPr>
        </p:nvSpPr>
        <p:spPr>
          <a:xfrm>
            <a:off x="1576875" y="248200"/>
            <a:ext cx="74319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lang="en" sz="3000">
                <a:latin typeface="Merriweather"/>
                <a:ea typeface="Merriweather"/>
                <a:cs typeface="Merriweather"/>
                <a:sym typeface="Merriweather"/>
              </a:rPr>
              <a:t>Captain’s Responsibility &amp; Violation</a:t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6" name="Google Shape;136;g342d6c3a4d7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342d6c3a4d7_1_0"/>
          <p:cNvSpPr txBox="1"/>
          <p:nvPr/>
        </p:nvSpPr>
        <p:spPr>
          <a:xfrm>
            <a:off x="1424475" y="1035425"/>
            <a:ext cx="7506300" cy="3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❏"/>
            </a:pPr>
            <a:r>
              <a:rPr b="0" i="0" lang="en" sz="2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Update umpires information by end of Thursday </a:t>
            </a:r>
            <a:endParaRPr b="0" i="0" sz="24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"/>
              <a:buChar char="○"/>
            </a:pPr>
            <a:r>
              <a:rPr b="0" i="0" lang="en" sz="2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Delay past deadline is a Violation</a:t>
            </a:r>
            <a:endParaRPr b="0" i="0" sz="20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❏"/>
            </a:pP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Score Card Corrections should be sent over by End of Tuesday </a:t>
            </a: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following</a:t>
            </a: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the game.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❏"/>
            </a:pP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Umpires to upload Photos in the ACL Scoring app.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❏"/>
            </a:pPr>
            <a:r>
              <a:rPr b="0" i="0" lang="en" sz="2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Only Captains are allowed to talk to Umpires</a:t>
            </a:r>
            <a:endParaRPr b="0" i="0" sz="24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"/>
              <a:buChar char="○"/>
            </a:pPr>
            <a:r>
              <a:rPr b="0" i="0" lang="en" sz="2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Severe Penalties for abusing umpires or other players</a:t>
            </a:r>
            <a:endParaRPr b="0" i="0" sz="20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bbc59034b_3_0"/>
          <p:cNvSpPr txBox="1"/>
          <p:nvPr>
            <p:ph type="title"/>
          </p:nvPr>
        </p:nvSpPr>
        <p:spPr>
          <a:xfrm>
            <a:off x="1576875" y="248200"/>
            <a:ext cx="74319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b="1" lang="en" sz="3000">
                <a:latin typeface="Merriweather"/>
                <a:ea typeface="Merriweather"/>
                <a:cs typeface="Merriweather"/>
                <a:sym typeface="Merriweather"/>
              </a:rPr>
              <a:t>Captain’s Responsibility &amp; Violation </a:t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43" name="Google Shape;143;g37bbc59034b_3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37bbc59034b_3_0"/>
          <p:cNvSpPr txBox="1"/>
          <p:nvPr/>
        </p:nvSpPr>
        <p:spPr>
          <a:xfrm>
            <a:off x="1296800" y="1199900"/>
            <a:ext cx="73506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riweather Medium"/>
              <a:buChar char="❏"/>
            </a:pPr>
            <a:r>
              <a:rPr b="0" i="0" lang="en" sz="22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Umpiring</a:t>
            </a:r>
            <a:endParaRPr b="0" i="0" sz="22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683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riweather Medium"/>
              <a:buChar char="○"/>
            </a:pPr>
            <a:r>
              <a:rPr b="0" i="0" lang="en" sz="2200" u="none" cap="none" strike="noStrike">
                <a:solidFill>
                  <a:schemeClr val="lt1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Teams will be assigned umpiring for 2 games in league stage ( 2 umpires / game)</a:t>
            </a:r>
            <a:endParaRPr b="0" i="0" sz="2200" u="none" cap="none" strike="noStrike">
              <a:solidFill>
                <a:schemeClr val="lt1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683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200"/>
              <a:buFont typeface="Merriweather Medium"/>
              <a:buChar char="○"/>
            </a:pPr>
            <a:r>
              <a:rPr b="0" i="0" lang="en" sz="2200" u="none" cap="none" strike="noStrike">
                <a:solidFill>
                  <a:srgbClr val="00FF00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Mandatory for each teams to provide one umpire for Playoffs, if not, it's a violation.</a:t>
            </a:r>
            <a:endParaRPr b="0" i="0" sz="2200" u="none" cap="none" strike="noStrike">
              <a:solidFill>
                <a:srgbClr val="00FF00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42d6c3a4d7_1_6"/>
          <p:cNvSpPr txBox="1"/>
          <p:nvPr>
            <p:ph type="title"/>
          </p:nvPr>
        </p:nvSpPr>
        <p:spPr>
          <a:xfrm>
            <a:off x="1576875" y="248200"/>
            <a:ext cx="74319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b="1" lang="en" sz="3000">
                <a:latin typeface="Merriweather"/>
                <a:ea typeface="Merriweather"/>
                <a:cs typeface="Merriweather"/>
                <a:sym typeface="Merriweather"/>
              </a:rPr>
              <a:t>Important Dates</a:t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t/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50" name="Google Shape;150;g342d6c3a4d7_1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342d6c3a4d7_1_6"/>
          <p:cNvSpPr txBox="1"/>
          <p:nvPr/>
        </p:nvSpPr>
        <p:spPr>
          <a:xfrm>
            <a:off x="1769325" y="1196825"/>
            <a:ext cx="7047000" cy="24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riweather"/>
              <a:buChar char="❏"/>
            </a:pPr>
            <a:r>
              <a:rPr b="1" i="0" lang="en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08/30/2026 </a:t>
            </a:r>
            <a:r>
              <a:rPr b="0" i="0" lang="en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b="1" i="0" lang="en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Start of the Super Bash F15.</a:t>
            </a:r>
            <a:endParaRPr b="0" i="0" sz="17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Char char="❏"/>
            </a:pPr>
            <a:r>
              <a:rPr b="0" i="0" lang="en" sz="17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11/1</a:t>
            </a: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r>
              <a:rPr b="0" i="0" lang="en" sz="17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/2026 :</a:t>
            </a: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Final</a:t>
            </a:r>
            <a:endParaRPr b="0" i="0" sz="17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7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*</a:t>
            </a:r>
            <a:r>
              <a:rPr b="0" i="1" lang="en" sz="17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Dates are tentative (advanced  / postponed) based on ground availability and weather.</a:t>
            </a:r>
            <a:endParaRPr b="0" i="0" sz="20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42c01774a4_1_46"/>
          <p:cNvSpPr txBox="1"/>
          <p:nvPr>
            <p:ph type="title"/>
          </p:nvPr>
        </p:nvSpPr>
        <p:spPr>
          <a:xfrm>
            <a:off x="1495525" y="513400"/>
            <a:ext cx="74319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b="1" lang="en" sz="2500">
                <a:latin typeface="Merriweather"/>
                <a:ea typeface="Merriweather"/>
                <a:cs typeface="Merriweather"/>
                <a:sym typeface="Merriweather"/>
              </a:rPr>
              <a:t>Key ACL Contacts for ACL F15 SuperBash</a:t>
            </a:r>
            <a:endParaRPr b="1" sz="25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57" name="Google Shape;157;g342c01774a4_1_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42c01774a4_1_46"/>
          <p:cNvSpPr txBox="1"/>
          <p:nvPr/>
        </p:nvSpPr>
        <p:spPr>
          <a:xfrm>
            <a:off x="1954275" y="1208550"/>
            <a:ext cx="6008100" cy="31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●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Rajesh Mishra - League Coordinator 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●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Vipin Singh - Scheduling 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●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Vamsi Manohar  - Umpiring 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●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Ankit Patel and Amit Pati - Scores/Stats 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●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Vijay M - F15 </a:t>
            </a: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Secretary 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●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Lalit Barik - F15 </a:t>
            </a: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Vice President 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Lato"/>
              <a:buChar char="●"/>
            </a:pPr>
            <a:r>
              <a:rPr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Kapil Dev Sharma - F15 President</a:t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38cc2353e2_0_0"/>
          <p:cNvSpPr txBox="1"/>
          <p:nvPr>
            <p:ph type="title"/>
          </p:nvPr>
        </p:nvSpPr>
        <p:spPr>
          <a:xfrm>
            <a:off x="265500" y="1912650"/>
            <a:ext cx="4045200" cy="21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Communication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" sz="1900"/>
              <a:t>info@atlantacricketleague.org</a:t>
            </a:r>
            <a:endParaRPr b="1" sz="1900"/>
          </a:p>
        </p:txBody>
      </p:sp>
      <p:sp>
        <p:nvSpPr>
          <p:cNvPr id="164" name="Google Shape;164;g338cc2353e2_0_0"/>
          <p:cNvSpPr txBox="1"/>
          <p:nvPr>
            <p:ph idx="2" type="body"/>
          </p:nvPr>
        </p:nvSpPr>
        <p:spPr>
          <a:xfrm>
            <a:off x="4572000" y="168875"/>
            <a:ext cx="4412700" cy="44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 Medium"/>
              <a:buChar char="❏"/>
            </a:pPr>
            <a:r>
              <a:rPr lang="en" sz="1400">
                <a:latin typeface="Merriweather Medium"/>
                <a:ea typeface="Merriweather Medium"/>
                <a:cs typeface="Merriweather Medium"/>
                <a:sym typeface="Merriweather Medium"/>
              </a:rPr>
              <a:t>president.f15@atlantacricketleague.org</a:t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 Medium"/>
              <a:buChar char="❏"/>
            </a:pPr>
            <a:r>
              <a:rPr lang="en" sz="1400">
                <a:solidFill>
                  <a:schemeClr val="hlink"/>
                </a:solidFill>
                <a:uFill>
                  <a:noFill/>
                </a:uFill>
                <a:latin typeface="Merriweather Medium"/>
                <a:ea typeface="Merriweather Medium"/>
                <a:cs typeface="Merriweather Medium"/>
                <a:sym typeface="Merriweather Medium"/>
                <a:hlinkClick r:id="rId3"/>
              </a:rPr>
              <a:t>vicepresident.f15@atlantacricketleague.org</a:t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 Medium"/>
              <a:buChar char="❏"/>
            </a:pPr>
            <a:r>
              <a:rPr lang="en" sz="1400">
                <a:solidFill>
                  <a:schemeClr val="hlink"/>
                </a:solidFill>
                <a:uFill>
                  <a:noFill/>
                </a:uFill>
                <a:latin typeface="Merriweather Medium"/>
                <a:ea typeface="Merriweather Medium"/>
                <a:cs typeface="Merriweather Medium"/>
                <a:sym typeface="Merriweather Medium"/>
                <a:hlinkClick r:id="rId4"/>
              </a:rPr>
              <a:t>secretary.15@atlantacricketleague.org</a:t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 Medium"/>
              <a:buChar char="❏"/>
            </a:pPr>
            <a:r>
              <a:rPr lang="en" sz="1400" u="sng">
                <a:solidFill>
                  <a:schemeClr val="hlink"/>
                </a:solidFill>
                <a:latin typeface="Merriweather Medium"/>
                <a:ea typeface="Merriweather Medium"/>
                <a:cs typeface="Merriweather Medium"/>
                <a:sym typeface="Merriweather Medium"/>
                <a:hlinkClick r:id="rId5"/>
              </a:rPr>
              <a:t>treasurer@atlantacricketleague.org</a:t>
            </a:r>
            <a:r>
              <a:rPr lang="en" sz="1400">
                <a:latin typeface="Merriweather Medium"/>
                <a:ea typeface="Merriweather Medium"/>
                <a:cs typeface="Merriweather Medium"/>
                <a:sym typeface="Merriweather Medium"/>
              </a:rPr>
              <a:t>	</a:t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 Medium"/>
              <a:buChar char="❏"/>
            </a:pPr>
            <a:r>
              <a:rPr lang="en" sz="1400" u="sng">
                <a:solidFill>
                  <a:schemeClr val="hlink"/>
                </a:solidFill>
                <a:latin typeface="Merriweather Medium"/>
                <a:ea typeface="Merriweather Medium"/>
                <a:cs typeface="Merriweather Medium"/>
                <a:sym typeface="Merriweather Medium"/>
                <a:hlinkClick r:id="rId6"/>
              </a:rPr>
              <a:t>scores@atlantacricketleague.org</a:t>
            </a:r>
            <a:r>
              <a:rPr lang="en" sz="1400">
                <a:latin typeface="Merriweather Medium"/>
                <a:ea typeface="Merriweather Medium"/>
                <a:cs typeface="Merriweather Medium"/>
                <a:sym typeface="Merriweather Medium"/>
              </a:rPr>
              <a:t>	</a:t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 Medium"/>
              <a:buChar char="❏"/>
            </a:pPr>
            <a:r>
              <a:rPr lang="en" sz="1400">
                <a:solidFill>
                  <a:schemeClr val="hlink"/>
                </a:solidFill>
                <a:uFill>
                  <a:noFill/>
                </a:uFill>
                <a:latin typeface="Merriweather Medium"/>
                <a:ea typeface="Merriweather Medium"/>
                <a:cs typeface="Merriweather Medium"/>
                <a:sym typeface="Merriweather Medium"/>
                <a:hlinkClick r:id="rId7"/>
              </a:rPr>
              <a:t>scheduling@atlantacricketleague.org</a:t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Merriweather Medium"/>
              <a:ea typeface="Merriweather Medium"/>
              <a:cs typeface="Merriweather Medium"/>
              <a:sym typeface="Merriweather Medium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erriweather Medium"/>
              <a:buChar char="❏"/>
            </a:pPr>
            <a:r>
              <a:rPr lang="en" sz="1400">
                <a:solidFill>
                  <a:schemeClr val="hlink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appeals</a:t>
            </a:r>
            <a:r>
              <a:rPr lang="en" sz="1400">
                <a:solidFill>
                  <a:schemeClr val="hlink"/>
                </a:solidFill>
                <a:uFill>
                  <a:noFill/>
                </a:uFill>
                <a:latin typeface="Merriweather Medium"/>
                <a:ea typeface="Merriweather Medium"/>
                <a:cs typeface="Merriweather Medium"/>
                <a:sym typeface="Merriweather Medium"/>
                <a:hlinkClick r:id="rId8"/>
              </a:rPr>
              <a:t>@atlantacricketleague.org</a:t>
            </a:r>
            <a:endParaRPr sz="2100">
              <a:latin typeface="Merriweather Medium"/>
              <a:ea typeface="Merriweather Medium"/>
              <a:cs typeface="Merriweather Medium"/>
              <a:sym typeface="Merriweather Medium"/>
            </a:endParaRPr>
          </a:p>
        </p:txBody>
      </p:sp>
      <p:pic>
        <p:nvPicPr>
          <p:cNvPr id="165" name="Google Shape;165;g338cc2353e2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42d6c3a4d7_1_18"/>
          <p:cNvSpPr txBox="1"/>
          <p:nvPr>
            <p:ph type="title"/>
          </p:nvPr>
        </p:nvSpPr>
        <p:spPr>
          <a:xfrm>
            <a:off x="1576875" y="248200"/>
            <a:ext cx="74319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b="1" lang="en" sz="3000">
                <a:latin typeface="Merriweather"/>
                <a:ea typeface="Merriweather"/>
                <a:cs typeface="Merriweather"/>
                <a:sym typeface="Merriweather"/>
              </a:rPr>
              <a:t>Code of Conduct</a:t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t/>
            </a:r>
            <a:endParaRPr b="1"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1" name="Google Shape;171;g342d6c3a4d7_1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42d6c3a4d7_1_18"/>
          <p:cNvSpPr txBox="1"/>
          <p:nvPr/>
        </p:nvSpPr>
        <p:spPr>
          <a:xfrm>
            <a:off x="1424475" y="1831900"/>
            <a:ext cx="7047000" cy="22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❏"/>
            </a:pPr>
            <a:r>
              <a:rPr b="0" i="0" lang="en" sz="1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ACL strongly encourage everyone to go through the ACL Code of Conduct </a:t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Link: https://atlantacricketleague.org/files/2026/8/ACL%20Code%20of%20Conduct%20-%202026%20-%20Version%20-%2002-28-2026%20-%20FINAL.pdf</a:t>
            </a:r>
            <a:endParaRPr b="1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7bbc59034b_3_12"/>
          <p:cNvSpPr txBox="1"/>
          <p:nvPr/>
        </p:nvSpPr>
        <p:spPr>
          <a:xfrm>
            <a:off x="724025" y="1801253"/>
            <a:ext cx="7423500" cy="13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b="1" i="0" lang="en" sz="6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Q &amp; A</a:t>
            </a:r>
            <a:endParaRPr b="1" i="0" sz="5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8" name="Google Shape;178;g37bbc59034b_3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"/>
          <p:cNvSpPr txBox="1"/>
          <p:nvPr/>
        </p:nvSpPr>
        <p:spPr>
          <a:xfrm>
            <a:off x="724025" y="1801253"/>
            <a:ext cx="7423500" cy="13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b="1" i="0" lang="en" sz="6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Draws for F15</a:t>
            </a:r>
            <a:endParaRPr b="1" i="0" sz="5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4" name="Google Shape;18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82975"/>
            <a:ext cx="13335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